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3" r:id="rId6"/>
    <p:sldId id="258" r:id="rId7"/>
    <p:sldId id="264" r:id="rId8"/>
    <p:sldId id="260" r:id="rId9"/>
    <p:sldId id="259" r:id="rId10"/>
    <p:sldId id="265" r:id="rId11"/>
    <p:sldId id="266" r:id="rId12"/>
    <p:sldId id="261" r:id="rId13"/>
    <p:sldId id="262" r:id="rId14"/>
    <p:sldId id="267" r:id="rId15"/>
    <p:sldId id="268" r:id="rId16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044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1E97E-634C-A444-B993-A03F82AD5F02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41467-EB66-1C47-B83C-9E3D3075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99835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</p:sp>
      <p:sp>
        <p:nvSpPr>
          <p:cNvPr id="163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6FFE8BD-3392-2944-A1DA-E5D4BD2EE6E2}" type="slidenum">
              <a:rPr lang="nl-NL" sz="1200">
                <a:latin typeface="Calibri" charset="0"/>
              </a:rPr>
              <a:pPr eaLnBrk="1" hangingPunct="1"/>
              <a:t>2</a:t>
            </a:fld>
            <a:endParaRPr lang="nl-NL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7600" y="990601"/>
            <a:ext cx="5181600" cy="1828800"/>
          </a:xfrm>
        </p:spPr>
        <p:txBody>
          <a:bodyPr anchor="b">
            <a:normAutofit/>
          </a:bodyPr>
          <a:lstStyle>
            <a:lvl1pPr algn="l">
              <a:defRPr sz="3200" b="1" i="0">
                <a:solidFill>
                  <a:srgbClr val="D70044"/>
                </a:solidFill>
                <a:latin typeface="Verdana"/>
                <a:cs typeface="Verdana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57600" y="3200400"/>
            <a:ext cx="5181600" cy="2438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D7B22D-551B-5742-852C-EA9097D402FE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32774B-C42F-B945-A6BC-0C0E5FDA756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81789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8D8392-E182-BF45-A54D-4437AC50AA0B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EE4FC-EB89-7647-88E2-968A111D380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59944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DB933-989F-5544-8C9F-53876B7DAEB0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6A3B5-F190-0D4B-9561-A9167535968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24028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005E9C-A53A-3A43-AF05-ACA3E2B1EE9C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8E587-E816-2D49-AC73-CC48D7E5574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7742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6A9F-A6E2-0246-9B08-C4A489B2F931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550A9-83D4-1545-8173-4F41B7062BF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1997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CB20F4-5041-2348-B7B2-57C31BBB7076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74F77-3035-E946-A0F8-8610A262DE8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92196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4777BC-793A-414E-8C28-218ABD9D9D32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53AF8-70AC-B849-8013-9C767AA7AF4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10968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43BE3E-F9AC-F74D-ADBD-1987381A7552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47C97E-2462-F945-8FA6-E225D81E6AC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50177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051BEC-607C-6646-B694-9D0E67196CEA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4DBEE9-67F9-5A4F-9152-120A8D5F231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59569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3CF112-111C-3740-9773-1C7BA34D23C2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C98C82-DC1A-3347-990E-2E15A945337F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85977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6768CF-7AF6-0544-9DC7-AD5777EF8489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EED011-EFB5-0E4F-854A-730696AC668E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84596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Verdana" charset="0"/>
              </a:defRPr>
            </a:lvl1pPr>
          </a:lstStyle>
          <a:p>
            <a:fld id="{5F7F00B3-21C0-F145-9B2A-F13DBECDD433}" type="datetime1">
              <a:rPr lang="nl-NL"/>
              <a:pPr/>
              <a:t>23-2-2012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Verdana" charset="0"/>
              </a:defRPr>
            </a:lvl1pPr>
          </a:lstStyle>
          <a:p>
            <a:fld id="{6E3883B3-E0E3-464F-9163-D2DABD06B6E6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70044"/>
          </a:solidFill>
          <a:latin typeface="Verdana"/>
          <a:ea typeface="ＭＳ Ｐゴシック" pitchFamily="-65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Verdana"/>
          <a:ea typeface="ＭＳ Ｐゴシック" pitchFamily="-65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Verdana"/>
          <a:ea typeface="ＭＳ Ｐゴシック" pitchFamily="-65" charset="-128"/>
          <a:cs typeface="Verdan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Verdana"/>
          <a:ea typeface="ＭＳ Ｐゴシック" pitchFamily="-65" charset="-128"/>
          <a:cs typeface="Verdan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Verdana"/>
          <a:ea typeface="ＭＳ Ｐゴシック" pitchFamily="-65" charset="-128"/>
          <a:cs typeface="Verdan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Verdana"/>
          <a:ea typeface="ＭＳ Ｐゴシック" pitchFamily="-65" charset="-128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ctrTitle"/>
          </p:nvPr>
        </p:nvSpPr>
        <p:spPr>
          <a:xfrm>
            <a:off x="3657600" y="548680"/>
            <a:ext cx="5181600" cy="1828800"/>
          </a:xfrm>
        </p:spPr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Descartes’ Correspondence in Digital Format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57600" y="2852936"/>
            <a:ext cx="5181600" cy="24384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Circulation </a:t>
            </a:r>
            <a:r>
              <a:rPr lang="en-US" sz="2000" dirty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of Knowledge </a:t>
            </a:r>
            <a:r>
              <a:rPr lang="en-US" sz="2000" dirty="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Project (CKCC) </a:t>
            </a:r>
          </a:p>
          <a:p>
            <a:pPr marL="342900" indent="-342900">
              <a:buFontTx/>
              <a:buChar char="-"/>
            </a:pPr>
            <a:r>
              <a:rPr lang="en-US" sz="200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Huygens ING, KNAW</a:t>
            </a:r>
            <a:endParaRPr lang="en-US" sz="2000" dirty="0" smtClean="0">
              <a:solidFill>
                <a:srgbClr val="898989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Descartes Centre, UU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DANS, KNAW</a:t>
            </a:r>
            <a:endParaRPr lang="en-US" sz="2000" dirty="0">
              <a:solidFill>
                <a:srgbClr val="898989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898989"/>
                </a:solidFill>
                <a:latin typeface="Verdana" charset="0"/>
                <a:ea typeface="ＭＳ Ｐゴシック" charset="0"/>
                <a:cs typeface="ＭＳ Ｐゴシック" charset="0"/>
              </a:rPr>
              <a:t>KB</a:t>
            </a:r>
            <a:endParaRPr lang="en-US" sz="2000" dirty="0">
              <a:solidFill>
                <a:srgbClr val="898989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898989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 Edition for CKCC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72603" y="2280166"/>
            <a:ext cx="7514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Digitized version of Adam</a:t>
            </a:r>
            <a:r>
              <a:rPr lang="en-US" sz="2400" dirty="0"/>
              <a:t>/Milhaud by </a:t>
            </a:r>
            <a:endParaRPr lang="en-US" sz="2400" dirty="0" smtClean="0"/>
          </a:p>
          <a:p>
            <a:r>
              <a:rPr lang="en-US" sz="2400" dirty="0" err="1" smtClean="0"/>
              <a:t>Katsuzo</a:t>
            </a:r>
            <a:r>
              <a:rPr lang="en-US" sz="2400" dirty="0" smtClean="0"/>
              <a:t> Murakami, University of Tokyo</a:t>
            </a:r>
          </a:p>
          <a:p>
            <a:r>
              <a:rPr lang="en-US" sz="2400" dirty="0" err="1" smtClean="0"/>
              <a:t>Meguru</a:t>
            </a:r>
            <a:r>
              <a:rPr lang="en-US" sz="2400" dirty="0" smtClean="0"/>
              <a:t> Sasaki, </a:t>
            </a:r>
            <a:r>
              <a:rPr lang="en-US" sz="2400" dirty="0" err="1" smtClean="0"/>
              <a:t>École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normale</a:t>
            </a:r>
            <a:r>
              <a:rPr lang="en-US" sz="2400" dirty="0" smtClean="0"/>
              <a:t> </a:t>
            </a:r>
            <a:r>
              <a:rPr lang="en-US" sz="2400" dirty="0" err="1" smtClean="0"/>
              <a:t>superieure</a:t>
            </a:r>
            <a:r>
              <a:rPr lang="en-US" sz="2400" dirty="0" smtClean="0"/>
              <a:t> </a:t>
            </a:r>
            <a:r>
              <a:rPr lang="en-US" sz="2400" dirty="0" err="1" smtClean="0"/>
              <a:t>d'Hokkaido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Takehumi</a:t>
            </a:r>
            <a:r>
              <a:rPr lang="en-US" sz="2400" dirty="0" smtClean="0"/>
              <a:t> </a:t>
            </a:r>
            <a:r>
              <a:rPr lang="en-US" sz="2400" dirty="0" err="1" smtClean="0"/>
              <a:t>Tokoro</a:t>
            </a:r>
            <a:r>
              <a:rPr lang="en-US" sz="2400" dirty="0" smtClean="0"/>
              <a:t>, University of </a:t>
            </a:r>
            <a:r>
              <a:rPr lang="en-US" sz="2400" dirty="0" err="1" smtClean="0"/>
              <a:t>Chyuo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1998.</a:t>
            </a:r>
            <a:endParaRPr lang="en-US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99912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ctr"/>
            <a:r>
              <a:rPr lang="en-US" dirty="0" smtClean="0"/>
              <a:t>Desired TEI Encoding (metadata)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800" y="1844824"/>
            <a:ext cx="477324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&lt;TEI&gt;</a:t>
            </a:r>
          </a:p>
          <a:p>
            <a:r>
              <a:rPr lang="nl-NL" dirty="0"/>
              <a:t>&lt;</a:t>
            </a:r>
            <a:r>
              <a:rPr lang="nl-NL" dirty="0" err="1"/>
              <a:t>teiHeader</a:t>
            </a:r>
            <a:r>
              <a:rPr lang="nl-NL" dirty="0"/>
              <a:t>&gt;</a:t>
            </a:r>
          </a:p>
          <a:p>
            <a:r>
              <a:rPr lang="nl-NL" dirty="0"/>
              <a:t>&lt;meta type="</a:t>
            </a:r>
            <a:r>
              <a:rPr lang="nl-NL" dirty="0" err="1"/>
              <a:t>id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="0084"/&gt;</a:t>
            </a:r>
          </a:p>
          <a:p>
            <a:r>
              <a:rPr lang="nl-NL" dirty="0"/>
              <a:t>&lt;meta type="date" </a:t>
            </a:r>
            <a:r>
              <a:rPr lang="nl-NL" dirty="0" err="1"/>
              <a:t>value</a:t>
            </a:r>
            <a:r>
              <a:rPr lang="nl-NL" dirty="0"/>
              <a:t>="1650-08-02"/&gt;</a:t>
            </a:r>
          </a:p>
          <a:p>
            <a:r>
              <a:rPr lang="nl-NL" dirty="0"/>
              <a:t>&lt;meta type="</a:t>
            </a:r>
            <a:r>
              <a:rPr lang="nl-NL" dirty="0" err="1"/>
              <a:t>sender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="huyg003"/&gt;</a:t>
            </a:r>
          </a:p>
          <a:p>
            <a:r>
              <a:rPr lang="nl-NL" dirty="0"/>
              <a:t>&lt;meta type="</a:t>
            </a:r>
            <a:r>
              <a:rPr lang="nl-NL" dirty="0" err="1"/>
              <a:t>recipient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="huyg007"/&gt;</a:t>
            </a:r>
          </a:p>
          <a:p>
            <a:r>
              <a:rPr lang="nl-NL" dirty="0"/>
              <a:t>&lt;meta type="</a:t>
            </a:r>
            <a:r>
              <a:rPr lang="nl-NL" dirty="0" err="1"/>
              <a:t>senderloc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="denha004"/&gt;</a:t>
            </a:r>
          </a:p>
          <a:p>
            <a:r>
              <a:rPr lang="nl-NL" dirty="0"/>
              <a:t>&lt;meta type="</a:t>
            </a:r>
            <a:r>
              <a:rPr lang="nl-NL" dirty="0" err="1"/>
              <a:t>recipientloc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="?"/&gt;</a:t>
            </a:r>
          </a:p>
          <a:p>
            <a:r>
              <a:rPr lang="nl-NL" dirty="0"/>
              <a:t>&lt;meta type="</a:t>
            </a:r>
            <a:r>
              <a:rPr lang="nl-NL" dirty="0" err="1"/>
              <a:t>language</a:t>
            </a:r>
            <a:r>
              <a:rPr lang="nl-NL" dirty="0"/>
              <a:t>" </a:t>
            </a:r>
            <a:r>
              <a:rPr lang="nl-NL" dirty="0" err="1"/>
              <a:t>value</a:t>
            </a:r>
            <a:r>
              <a:rPr lang="nl-NL" dirty="0"/>
              <a:t>="</a:t>
            </a:r>
            <a:r>
              <a:rPr lang="nl-NL" dirty="0" err="1"/>
              <a:t>fr</a:t>
            </a:r>
            <a:r>
              <a:rPr lang="nl-NL" dirty="0"/>
              <a:t>"/&gt;</a:t>
            </a:r>
          </a:p>
          <a:p>
            <a:r>
              <a:rPr lang="nl-NL" dirty="0"/>
              <a:t>&lt;/</a:t>
            </a:r>
            <a:r>
              <a:rPr lang="nl-NL" dirty="0" err="1"/>
              <a:t>teiHeader</a:t>
            </a:r>
            <a:r>
              <a:rPr lang="nl-NL" dirty="0" smtClean="0"/>
              <a:t>&gt;</a:t>
            </a:r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96333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ctr"/>
            <a:r>
              <a:rPr lang="en-US" dirty="0" smtClean="0"/>
              <a:t>Desired TEI Encoding (body)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094" y="1340768"/>
            <a:ext cx="77356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&lt;</a:t>
            </a:r>
            <a:r>
              <a:rPr lang="nl-NL" dirty="0" err="1"/>
              <a:t>text</a:t>
            </a:r>
            <a:r>
              <a:rPr lang="nl-NL" dirty="0"/>
              <a:t>&gt;</a:t>
            </a:r>
          </a:p>
          <a:p>
            <a:r>
              <a:rPr lang="nl-NL" dirty="0"/>
              <a:t>&lt;body&gt;</a:t>
            </a:r>
          </a:p>
          <a:p>
            <a:r>
              <a:rPr lang="nl-NL" dirty="0"/>
              <a:t>&lt;opener&gt;</a:t>
            </a:r>
          </a:p>
          <a:p>
            <a:r>
              <a:rPr lang="nl-NL" dirty="0"/>
              <a:t>&lt;p</a:t>
            </a:r>
            <a:r>
              <a:rPr lang="nl-NL" dirty="0" smtClean="0"/>
              <a:t>&gt;Monsieur,&lt;</a:t>
            </a:r>
            <a:r>
              <a:rPr lang="nl-NL" dirty="0"/>
              <a:t>/p&gt;</a:t>
            </a:r>
          </a:p>
          <a:p>
            <a:r>
              <a:rPr lang="nl-NL" dirty="0"/>
              <a:t>&lt;/opener&gt;</a:t>
            </a:r>
          </a:p>
          <a:p>
            <a:r>
              <a:rPr lang="nl-NL" dirty="0"/>
              <a:t>&lt;p&gt;</a:t>
            </a:r>
            <a:r>
              <a:rPr lang="nl-NL" dirty="0" err="1"/>
              <a:t>Nous</a:t>
            </a:r>
            <a:r>
              <a:rPr lang="nl-NL" dirty="0"/>
              <a:t> </a:t>
            </a:r>
            <a:r>
              <a:rPr lang="nl-NL" dirty="0" err="1"/>
              <a:t>n'avons</a:t>
            </a:r>
            <a:r>
              <a:rPr lang="nl-NL" dirty="0"/>
              <a:t> pas </a:t>
            </a:r>
            <a:r>
              <a:rPr lang="nl-NL" dirty="0" err="1"/>
              <a:t>receu</a:t>
            </a:r>
            <a:r>
              <a:rPr lang="nl-NL" dirty="0"/>
              <a:t> de vos </a:t>
            </a:r>
            <a:r>
              <a:rPr lang="nl-NL" dirty="0" err="1"/>
              <a:t>nouvelles</a:t>
            </a:r>
            <a:r>
              <a:rPr lang="nl-NL" dirty="0"/>
              <a:t> la </a:t>
            </a:r>
            <a:r>
              <a:rPr lang="nl-NL" dirty="0" err="1"/>
              <a:t>sepmaine</a:t>
            </a:r>
            <a:r>
              <a:rPr lang="nl-NL" dirty="0"/>
              <a:t> </a:t>
            </a:r>
            <a:r>
              <a:rPr lang="nl-NL" dirty="0" err="1"/>
              <a:t>passée</a:t>
            </a:r>
            <a:r>
              <a:rPr lang="nl-NL" dirty="0"/>
              <a:t>, ...&lt;/p&gt;</a:t>
            </a:r>
          </a:p>
          <a:p>
            <a:r>
              <a:rPr lang="nl-NL" dirty="0"/>
              <a:t>&lt;p&gt;Mais si </a:t>
            </a:r>
            <a:r>
              <a:rPr lang="nl-NL" dirty="0" err="1"/>
              <a:t>d'avanture</a:t>
            </a:r>
            <a:r>
              <a:rPr lang="nl-NL" dirty="0"/>
              <a:t> </a:t>
            </a:r>
            <a:r>
              <a:rPr lang="nl-NL" dirty="0" err="1"/>
              <a:t>vous</a:t>
            </a:r>
            <a:r>
              <a:rPr lang="nl-NL" dirty="0"/>
              <a:t> ne </a:t>
            </a:r>
            <a:r>
              <a:rPr lang="nl-NL" dirty="0" err="1"/>
              <a:t>le</a:t>
            </a:r>
            <a:r>
              <a:rPr lang="nl-NL" dirty="0"/>
              <a:t> </a:t>
            </a:r>
            <a:r>
              <a:rPr lang="nl-NL" dirty="0" err="1"/>
              <a:t>scavez</a:t>
            </a:r>
            <a:r>
              <a:rPr lang="nl-NL" dirty="0"/>
              <a:t> pas </a:t>
            </a:r>
            <a:r>
              <a:rPr lang="nl-NL" dirty="0" err="1"/>
              <a:t>encore</a:t>
            </a:r>
            <a:r>
              <a:rPr lang="nl-NL" dirty="0"/>
              <a:t> </a:t>
            </a:r>
            <a:r>
              <a:rPr lang="nl-NL" dirty="0" err="1"/>
              <a:t>nij</a:t>
            </a:r>
            <a:r>
              <a:rPr lang="nl-NL" dirty="0"/>
              <a:t> </a:t>
            </a:r>
            <a:r>
              <a:rPr lang="nl-NL" dirty="0" err="1"/>
              <a:t>aucune</a:t>
            </a:r>
            <a:r>
              <a:rPr lang="nl-NL" dirty="0"/>
              <a:t> chose ...</a:t>
            </a:r>
          </a:p>
          <a:p>
            <a:r>
              <a:rPr lang="nl-NL" dirty="0" err="1"/>
              <a:t>I'espere</a:t>
            </a:r>
            <a:r>
              <a:rPr lang="nl-NL" dirty="0"/>
              <a:t> que </a:t>
            </a:r>
            <a:r>
              <a:rPr lang="nl-NL" dirty="0" err="1"/>
              <a:t>vous</a:t>
            </a:r>
            <a:r>
              <a:rPr lang="nl-NL" dirty="0"/>
              <a:t> en </a:t>
            </a:r>
            <a:r>
              <a:rPr lang="nl-NL" dirty="0" err="1"/>
              <a:t>ferez</a:t>
            </a:r>
            <a:r>
              <a:rPr lang="nl-NL" dirty="0"/>
              <a:t> de </a:t>
            </a:r>
            <a:r>
              <a:rPr lang="nl-NL" dirty="0" err="1"/>
              <a:t>mesme</a:t>
            </a:r>
            <a:r>
              <a:rPr lang="nl-NL" dirty="0"/>
              <a:t> et </a:t>
            </a:r>
            <a:r>
              <a:rPr lang="nl-NL" dirty="0" err="1"/>
              <a:t>croirez</a:t>
            </a:r>
            <a:r>
              <a:rPr lang="nl-NL" dirty="0"/>
              <a:t> que je </a:t>
            </a:r>
            <a:r>
              <a:rPr lang="nl-NL" dirty="0" err="1"/>
              <a:t>demeure</a:t>
            </a:r>
            <a:r>
              <a:rPr lang="nl-NL" dirty="0"/>
              <a:t>&lt;/p&gt;</a:t>
            </a:r>
          </a:p>
          <a:p>
            <a:r>
              <a:rPr lang="nl-NL" dirty="0"/>
              <a:t>&lt;closer&gt;</a:t>
            </a:r>
          </a:p>
          <a:p>
            <a:r>
              <a:rPr lang="nl-NL" dirty="0"/>
              <a:t>&lt;p&gt;</a:t>
            </a:r>
            <a:r>
              <a:rPr lang="nl-NL" dirty="0" err="1"/>
              <a:t>Vostre</a:t>
            </a:r>
            <a:r>
              <a:rPr lang="nl-NL" dirty="0"/>
              <a:t> </a:t>
            </a:r>
            <a:r>
              <a:rPr lang="nl-NL" dirty="0" err="1"/>
              <a:t>Tresaffectioné</a:t>
            </a:r>
            <a:r>
              <a:rPr lang="nl-NL" dirty="0"/>
              <a:t> </a:t>
            </a:r>
            <a:r>
              <a:rPr lang="nl-NL" dirty="0" err="1"/>
              <a:t>frere</a:t>
            </a:r>
            <a:r>
              <a:rPr lang="nl-NL" dirty="0"/>
              <a:t> et </a:t>
            </a:r>
            <a:r>
              <a:rPr lang="nl-NL" dirty="0" err="1"/>
              <a:t>serviteur</a:t>
            </a:r>
            <a:r>
              <a:rPr lang="nl-NL" dirty="0"/>
              <a:t> Chr. Huijgens.&lt;/p&gt;</a:t>
            </a:r>
          </a:p>
          <a:p>
            <a:r>
              <a:rPr lang="nl-NL" dirty="0"/>
              <a:t>&lt;/closer&gt;</a:t>
            </a:r>
          </a:p>
          <a:p>
            <a:r>
              <a:rPr lang="nl-NL" dirty="0"/>
              <a:t>&lt;/body&gt;</a:t>
            </a:r>
          </a:p>
          <a:p>
            <a:r>
              <a:rPr lang="nl-NL" dirty="0"/>
              <a:t>&lt;/</a:t>
            </a:r>
            <a:r>
              <a:rPr lang="nl-NL" dirty="0" err="1"/>
              <a:t>text</a:t>
            </a:r>
            <a:r>
              <a:rPr lang="nl-NL" dirty="0"/>
              <a:t>&gt;</a:t>
            </a:r>
          </a:p>
          <a:p>
            <a:r>
              <a:rPr lang="nl-NL" dirty="0"/>
              <a:t>&lt;/TEI&gt;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68837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20"/>
          <p:cNvSpPr>
            <a:spLocks noChangeArrowheads="1"/>
          </p:cNvSpPr>
          <p:nvPr/>
        </p:nvSpPr>
        <p:spPr bwMode="auto">
          <a:xfrm>
            <a:off x="3571875" y="4572000"/>
            <a:ext cx="1735138" cy="17351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3600">
              <a:latin typeface="Calibri" pitchFamily="34" charset="0"/>
              <a:ea typeface="+mn-ea"/>
            </a:endParaRPr>
          </a:p>
        </p:txBody>
      </p:sp>
      <p:sp>
        <p:nvSpPr>
          <p:cNvPr id="32" name="Oval 21"/>
          <p:cNvSpPr>
            <a:spLocks noChangeArrowheads="1"/>
          </p:cNvSpPr>
          <p:nvPr/>
        </p:nvSpPr>
        <p:spPr bwMode="auto">
          <a:xfrm>
            <a:off x="4786313" y="5072063"/>
            <a:ext cx="1093787" cy="10937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3600">
              <a:latin typeface="Calibri" pitchFamily="34" charset="0"/>
              <a:ea typeface="+mn-ea"/>
            </a:endParaRPr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7158038" y="5357813"/>
            <a:ext cx="360362" cy="3603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3600">
              <a:latin typeface="Calibri" pitchFamily="34" charset="0"/>
              <a:ea typeface="+mn-ea"/>
            </a:endParaRPr>
          </a:p>
        </p:txBody>
      </p:sp>
      <p:sp>
        <p:nvSpPr>
          <p:cNvPr id="35" name="Oval 30"/>
          <p:cNvSpPr>
            <a:spLocks noChangeArrowheads="1"/>
          </p:cNvSpPr>
          <p:nvPr/>
        </p:nvSpPr>
        <p:spPr bwMode="auto">
          <a:xfrm>
            <a:off x="428625" y="4572000"/>
            <a:ext cx="1800225" cy="1800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3600">
              <a:latin typeface="Calibri" pitchFamily="34" charset="0"/>
              <a:ea typeface="+mn-ea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857356" y="5143512"/>
            <a:ext cx="719138" cy="719138"/>
            <a:chOff x="1392" y="2715"/>
            <a:chExt cx="453" cy="45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106" name="Oval 32"/>
            <p:cNvSpPr>
              <a:spLocks noChangeArrowheads="1"/>
            </p:cNvSpPr>
            <p:nvPr/>
          </p:nvSpPr>
          <p:spPr bwMode="auto">
            <a:xfrm>
              <a:off x="1392" y="2715"/>
              <a:ext cx="453" cy="45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3600">
                <a:latin typeface="Calibri" pitchFamily="34" charset="0"/>
                <a:ea typeface="+mn-ea"/>
              </a:endParaRPr>
            </a:p>
          </p:txBody>
        </p:sp>
        <p:sp>
          <p:nvSpPr>
            <p:cNvPr id="3107" name="Line 33"/>
            <p:cNvSpPr>
              <a:spLocks noChangeShapeType="1"/>
            </p:cNvSpPr>
            <p:nvPr/>
          </p:nvSpPr>
          <p:spPr bwMode="auto">
            <a:xfrm>
              <a:off x="1614" y="2715"/>
              <a:ext cx="0" cy="227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+mn-ea"/>
              </a:endParaRPr>
            </a:p>
          </p:txBody>
        </p:sp>
        <p:sp>
          <p:nvSpPr>
            <p:cNvPr id="3108" name="Line 34"/>
            <p:cNvSpPr>
              <a:spLocks noChangeShapeType="1"/>
            </p:cNvSpPr>
            <p:nvPr/>
          </p:nvSpPr>
          <p:spPr bwMode="auto">
            <a:xfrm rot="3600000" flipV="1">
              <a:off x="1685" y="2825"/>
              <a:ext cx="95" cy="212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+mn-ea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928926" y="5214950"/>
            <a:ext cx="593725" cy="601663"/>
            <a:chOff x="2240" y="2141"/>
            <a:chExt cx="374" cy="37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104" name="Oval 36"/>
            <p:cNvSpPr>
              <a:spLocks noChangeArrowheads="1"/>
            </p:cNvSpPr>
            <p:nvPr/>
          </p:nvSpPr>
          <p:spPr bwMode="auto">
            <a:xfrm>
              <a:off x="2240" y="2146"/>
              <a:ext cx="374" cy="374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3600">
                <a:latin typeface="Calibri" pitchFamily="34" charset="0"/>
                <a:ea typeface="+mn-ea"/>
              </a:endParaRPr>
            </a:p>
          </p:txBody>
        </p:sp>
        <p:sp>
          <p:nvSpPr>
            <p:cNvPr id="3105" name="Line 37"/>
            <p:cNvSpPr>
              <a:spLocks noChangeShapeType="1"/>
            </p:cNvSpPr>
            <p:nvPr/>
          </p:nvSpPr>
          <p:spPr bwMode="auto">
            <a:xfrm>
              <a:off x="2422" y="2141"/>
              <a:ext cx="0" cy="37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+mn-ea"/>
              </a:endParaRPr>
            </a:p>
          </p:txBody>
        </p:sp>
      </p:grpSp>
      <p:sp>
        <p:nvSpPr>
          <p:cNvPr id="34" name="Oval 26"/>
          <p:cNvSpPr>
            <a:spLocks noChangeArrowheads="1"/>
          </p:cNvSpPr>
          <p:nvPr/>
        </p:nvSpPr>
        <p:spPr bwMode="auto">
          <a:xfrm>
            <a:off x="6167438" y="5286375"/>
            <a:ext cx="184150" cy="1841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3600">
              <a:latin typeface="Calibri" pitchFamily="34" charset="0"/>
              <a:ea typeface="+mn-ea"/>
            </a:endParaRPr>
          </a:p>
        </p:txBody>
      </p:sp>
      <p:sp>
        <p:nvSpPr>
          <p:cNvPr id="15369" name="Titel 1"/>
          <p:cNvSpPr>
            <a:spLocks noGrp="1"/>
          </p:cNvSpPr>
          <p:nvPr>
            <p:ph type="ctrTitle"/>
          </p:nvPr>
        </p:nvSpPr>
        <p:spPr>
          <a:xfrm>
            <a:off x="500063" y="1000125"/>
            <a:ext cx="7772400" cy="714375"/>
          </a:xfrm>
        </p:spPr>
        <p:txBody>
          <a:bodyPr/>
          <a:lstStyle/>
          <a:p>
            <a:pPr eaLnBrk="1" hangingPunct="1"/>
            <a:r>
              <a:rPr lang="nl-NL" sz="2800" dirty="0" err="1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Circulation</a:t>
            </a:r>
            <a:r>
              <a:rPr lang="nl-NL" sz="2800" dirty="0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 of Knowledge </a:t>
            </a:r>
            <a:r>
              <a:rPr lang="nl-NL" sz="2800" dirty="0" err="1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nl-NL" sz="2800" dirty="0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nl-NL" sz="2800" dirty="0" err="1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Learned</a:t>
            </a:r>
            <a:r>
              <a:rPr lang="nl-NL" sz="2800" dirty="0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nl-NL" sz="2800" dirty="0" err="1">
                <a:solidFill>
                  <a:srgbClr val="333333"/>
                </a:solidFill>
                <a:latin typeface="Calibri" charset="0"/>
                <a:ea typeface="ＭＳ Ｐゴシック" charset="0"/>
                <a:cs typeface="ＭＳ Ｐゴシック" charset="0"/>
              </a:rPr>
              <a:t>Practices</a:t>
            </a:r>
            <a:endParaRPr lang="nl-NL" sz="2800" dirty="0">
              <a:solidFill>
                <a:srgbClr val="333333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70" name="Ondertitel 2"/>
          <p:cNvSpPr>
            <a:spLocks noGrp="1"/>
          </p:cNvSpPr>
          <p:nvPr>
            <p:ph type="subTitle" idx="1"/>
          </p:nvPr>
        </p:nvSpPr>
        <p:spPr>
          <a:xfrm>
            <a:off x="500063" y="1643063"/>
            <a:ext cx="8072437" cy="714375"/>
          </a:xfrm>
        </p:spPr>
        <p:txBody>
          <a:bodyPr/>
          <a:lstStyle/>
          <a:p>
            <a:pPr algn="l" eaLnBrk="1" hangingPunct="1"/>
            <a:r>
              <a:rPr lang="nl-NL" sz="1800">
                <a:solidFill>
                  <a:srgbClr val="8FB4E1"/>
                </a:solidFill>
                <a:latin typeface="Calibri" charset="0"/>
                <a:ea typeface="ＭＳ Ｐゴシック" charset="0"/>
                <a:cs typeface="ＭＳ Ｐゴシック" charset="0"/>
              </a:rPr>
              <a:t>in the 17th century Dutch Republic. A web-based Humanities</a:t>
            </a:r>
            <a:r>
              <a:rPr lang="ja-JP" altLang="nl-NL" sz="1800">
                <a:solidFill>
                  <a:srgbClr val="8FB4E1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nl-NL" sz="1800">
                <a:solidFill>
                  <a:srgbClr val="8FB4E1"/>
                </a:solidFill>
                <a:latin typeface="Calibri" charset="0"/>
                <a:ea typeface="ＭＳ Ｐゴシック" charset="0"/>
                <a:cs typeface="ＭＳ Ｐゴシック" charset="0"/>
              </a:rPr>
              <a:t> Collaboratory of Correspondences</a:t>
            </a:r>
          </a:p>
        </p:txBody>
      </p:sp>
      <p:pic>
        <p:nvPicPr>
          <p:cNvPr id="5" name="Picture 4" descr="christiaan huygens 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3763" r="13547" b="6660"/>
          <a:stretch>
            <a:fillRect/>
          </a:stretch>
        </p:blipFill>
        <p:spPr bwMode="auto">
          <a:xfrm>
            <a:off x="4795838" y="2928938"/>
            <a:ext cx="982662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stantijn huygens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4529" r="9962"/>
          <a:stretch>
            <a:fillRect/>
          </a:stretch>
        </p:blipFill>
        <p:spPr bwMode="auto">
          <a:xfrm>
            <a:off x="3786188" y="2928938"/>
            <a:ext cx="10445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rotius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5760" t="241" r="12959"/>
          <a:stretch>
            <a:fillRect/>
          </a:stretch>
        </p:blipFill>
        <p:spPr bwMode="auto">
          <a:xfrm>
            <a:off x="642938" y="2928938"/>
            <a:ext cx="1041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swammerdam"/>
          <p:cNvPicPr preferRelativeResize="0">
            <a:picLocks noChangeAspect="1" noChangeArrowheads="1"/>
          </p:cNvPicPr>
          <p:nvPr/>
        </p:nvPicPr>
        <p:blipFill>
          <a:blip r:embed="rId6"/>
          <a:srcRect l="9000" r="7201"/>
          <a:stretch>
            <a:fillRect/>
          </a:stretch>
        </p:blipFill>
        <p:spPr bwMode="auto">
          <a:xfrm>
            <a:off x="6808788" y="2928938"/>
            <a:ext cx="1082675" cy="1571625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76200">
            <a:noFill/>
            <a:miter lim="800000"/>
            <a:headEnd/>
            <a:tailEnd/>
          </a:ln>
        </p:spPr>
      </p:pic>
      <p:pic>
        <p:nvPicPr>
          <p:cNvPr id="9" name="Picture 10" descr="descartes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7201" r="5521"/>
          <a:stretch>
            <a:fillRect/>
          </a:stretch>
        </p:blipFill>
        <p:spPr bwMode="auto">
          <a:xfrm>
            <a:off x="2738438" y="2928938"/>
            <a:ext cx="10890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0" descr="barlaeus"/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15540" r="12950"/>
          <a:stretch>
            <a:fillRect/>
          </a:stretch>
        </p:blipFill>
        <p:spPr bwMode="auto">
          <a:xfrm>
            <a:off x="1671638" y="2928938"/>
            <a:ext cx="10985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leeuwenhoek"/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12801" r="8000"/>
          <a:stretch>
            <a:fillRect/>
          </a:stretch>
        </p:blipFill>
        <p:spPr bwMode="auto">
          <a:xfrm>
            <a:off x="5773738" y="2928938"/>
            <a:ext cx="10350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814638" y="2344738"/>
            <a:ext cx="8445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Ren</a:t>
            </a:r>
            <a:r>
              <a:rPr lang="en-US" altLang="ja-JP" sz="1000" i="1">
                <a:latin typeface="Georgia" charset="0"/>
                <a:cs typeface="ＭＳ Ｐゴシック" charset="0"/>
              </a:rPr>
              <a:t>é</a:t>
            </a:r>
          </a:p>
          <a:p>
            <a:pPr eaLnBrk="1" hangingPunct="1"/>
            <a:r>
              <a:rPr lang="en-US" sz="1000" i="1">
                <a:latin typeface="Georgia" charset="0"/>
              </a:rPr>
              <a:t>Descartes</a:t>
            </a:r>
          </a:p>
          <a:p>
            <a:pPr eaLnBrk="1" hangingPunct="1"/>
            <a:r>
              <a:rPr lang="en-US" sz="1000" i="1">
                <a:latin typeface="Georgia" charset="0"/>
              </a:rPr>
              <a:t>1596-1650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819900" y="2362200"/>
            <a:ext cx="1157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Jan</a:t>
            </a:r>
          </a:p>
          <a:p>
            <a:pPr eaLnBrk="1" hangingPunct="1"/>
            <a:r>
              <a:rPr lang="en-US" sz="1000" i="1">
                <a:latin typeface="Georgia" charset="0"/>
              </a:rPr>
              <a:t>Swammerdam</a:t>
            </a:r>
          </a:p>
          <a:p>
            <a:pPr eaLnBrk="1" hangingPunct="1"/>
            <a:r>
              <a:rPr lang="en-US" sz="1000" i="1">
                <a:latin typeface="Georgia" charset="0"/>
              </a:rPr>
              <a:t>1637-1680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872038" y="2344738"/>
            <a:ext cx="895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Christiaan</a:t>
            </a:r>
          </a:p>
          <a:p>
            <a:pPr eaLnBrk="1" hangingPunct="1"/>
            <a:r>
              <a:rPr lang="en-US" sz="1000" i="1">
                <a:latin typeface="Georgia" charset="0"/>
              </a:rPr>
              <a:t>Huygens</a:t>
            </a:r>
          </a:p>
          <a:p>
            <a:pPr eaLnBrk="1" hangingPunct="1"/>
            <a:r>
              <a:rPr lang="en-US" sz="1000" i="1">
                <a:latin typeface="Georgia" charset="0"/>
              </a:rPr>
              <a:t>1629-1695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881438" y="2344738"/>
            <a:ext cx="9667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Constantijn</a:t>
            </a:r>
          </a:p>
          <a:p>
            <a:pPr eaLnBrk="1" hangingPunct="1"/>
            <a:r>
              <a:rPr lang="en-US" sz="1000" i="1">
                <a:latin typeface="Georgia" charset="0"/>
              </a:rPr>
              <a:t>Huygens</a:t>
            </a:r>
          </a:p>
          <a:p>
            <a:pPr eaLnBrk="1" hangingPunct="1"/>
            <a:r>
              <a:rPr lang="en-US" sz="1000" i="1">
                <a:latin typeface="Georgia" charset="0"/>
              </a:rPr>
              <a:t>1596-1687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738813" y="2352675"/>
            <a:ext cx="10953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Antoni van </a:t>
            </a:r>
          </a:p>
          <a:p>
            <a:pPr eaLnBrk="1" hangingPunct="1"/>
            <a:r>
              <a:rPr lang="en-US" sz="1000" i="1">
                <a:latin typeface="Georgia" charset="0"/>
              </a:rPr>
              <a:t>Leeuwenhoek</a:t>
            </a:r>
          </a:p>
          <a:p>
            <a:pPr eaLnBrk="1" hangingPunct="1"/>
            <a:r>
              <a:rPr lang="en-US" sz="1000" i="1">
                <a:latin typeface="Georgia" charset="0"/>
              </a:rPr>
              <a:t>1632-1723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38188" y="2339975"/>
            <a:ext cx="838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Hugo</a:t>
            </a:r>
          </a:p>
          <a:p>
            <a:pPr eaLnBrk="1" hangingPunct="1"/>
            <a:r>
              <a:rPr lang="en-US" sz="1000" i="1">
                <a:latin typeface="Georgia" charset="0"/>
              </a:rPr>
              <a:t>Grotius</a:t>
            </a:r>
          </a:p>
          <a:p>
            <a:pPr eaLnBrk="1" hangingPunct="1"/>
            <a:r>
              <a:rPr lang="en-US" sz="1000" i="1">
                <a:latin typeface="Georgia" charset="0"/>
              </a:rPr>
              <a:t>1583-1645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671638" y="2344738"/>
            <a:ext cx="8524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Caspar</a:t>
            </a:r>
          </a:p>
          <a:p>
            <a:pPr eaLnBrk="1" hangingPunct="1"/>
            <a:r>
              <a:rPr lang="en-US" sz="1000" i="1">
                <a:latin typeface="Georgia" charset="0"/>
              </a:rPr>
              <a:t>Barlaeus</a:t>
            </a:r>
          </a:p>
          <a:p>
            <a:pPr eaLnBrk="1" hangingPunct="1"/>
            <a:r>
              <a:rPr lang="en-US" sz="1000" i="1">
                <a:latin typeface="Georgia" charset="0"/>
              </a:rPr>
              <a:t>1584-1648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2819400" y="4500533"/>
            <a:ext cx="5407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None/>
            </a:pPr>
            <a:endParaRPr lang="en-US" sz="1000" i="1" dirty="0">
              <a:latin typeface="Georgia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000" i="1" dirty="0">
                <a:latin typeface="Georgia" charset="0"/>
              </a:rPr>
              <a:t>&gt; </a:t>
            </a:r>
            <a:r>
              <a:rPr lang="en-US" sz="1000" i="1" dirty="0" smtClean="0">
                <a:latin typeface="Georgia" charset="0"/>
              </a:rPr>
              <a:t>750</a:t>
            </a:r>
            <a:endParaRPr lang="en-US" sz="1000" i="1" dirty="0">
              <a:latin typeface="Georgia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6877050" y="4652963"/>
            <a:ext cx="5667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&lt; 400</a:t>
            </a: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4876800" y="4652963"/>
            <a:ext cx="7191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&gt; 2.900 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3886200" y="4652963"/>
            <a:ext cx="676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&gt; 7.300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5919788" y="4643438"/>
            <a:ext cx="546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&lt; 100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742950" y="4648200"/>
            <a:ext cx="669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i="1">
                <a:latin typeface="Georgia" charset="0"/>
              </a:rPr>
              <a:t>&gt; 7.700</a:t>
            </a: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676400" y="4500563"/>
            <a:ext cx="665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sz="1000" i="1">
              <a:latin typeface="Georgia" charset="0"/>
            </a:endParaRPr>
          </a:p>
          <a:p>
            <a:pPr eaLnBrk="1" hangingPunct="1"/>
            <a:r>
              <a:rPr lang="en-US" sz="1000" i="1">
                <a:latin typeface="Georgia" charset="0"/>
              </a:rPr>
              <a:t>&gt; 1.200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0563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4" grpId="0" animBg="1"/>
      <p:bldP spid="13" grpId="0"/>
      <p:bldP spid="14" grpId="0"/>
      <p:bldP spid="15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ctr"/>
            <a:r>
              <a:rPr lang="nl-NL" dirty="0" err="1">
                <a:latin typeface="Calibri" charset="0"/>
                <a:ea typeface="ＭＳ Ｐゴシック" charset="0"/>
              </a:rPr>
              <a:t>Circulation</a:t>
            </a:r>
            <a:r>
              <a:rPr lang="nl-NL" dirty="0">
                <a:latin typeface="Calibri" charset="0"/>
                <a:ea typeface="ＭＳ Ｐゴシック" charset="0"/>
              </a:rPr>
              <a:t> of Knowledge </a:t>
            </a:r>
            <a:r>
              <a:rPr lang="nl-NL" dirty="0" smtClean="0">
                <a:latin typeface="Calibri" charset="0"/>
                <a:ea typeface="ＭＳ Ｐゴシック" charset="0"/>
              </a:rPr>
              <a:t>(CKCC)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3688" y="1628800"/>
            <a:ext cx="662287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nl-NL" sz="2400" b="1" dirty="0" err="1" smtClean="0">
                <a:latin typeface="Calibri" charset="0"/>
              </a:rPr>
              <a:t>Objectives</a:t>
            </a:r>
            <a:endParaRPr lang="nl-NL" sz="2400" b="1" dirty="0" smtClean="0">
              <a:latin typeface="Calibri" charset="0"/>
            </a:endParaRPr>
          </a:p>
          <a:p>
            <a:pPr eaLnBrk="1" hangingPunct="1"/>
            <a:endParaRPr lang="nl-NL" sz="2400" dirty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 smtClean="0">
                <a:latin typeface="Calibri" charset="0"/>
              </a:rPr>
              <a:t>Research corpus: </a:t>
            </a:r>
            <a:r>
              <a:rPr lang="nl-NL" sz="2400" smtClean="0">
                <a:latin typeface="Calibri" charset="0"/>
              </a:rPr>
              <a:t>20,000 letters</a:t>
            </a:r>
            <a:endParaRPr lang="nl-NL" sz="2400" dirty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nl-NL" sz="2400" dirty="0">
                <a:latin typeface="Calibri" charset="0"/>
              </a:rPr>
              <a:t>	</a:t>
            </a:r>
            <a:r>
              <a:rPr lang="nl-NL" sz="2400" dirty="0" err="1">
                <a:latin typeface="Calibri" charset="0"/>
              </a:rPr>
              <a:t>Multilingual</a:t>
            </a:r>
            <a:r>
              <a:rPr lang="nl-NL" sz="2400" dirty="0">
                <a:latin typeface="Calibri" charset="0"/>
              </a:rPr>
              <a:t>, 17th </a:t>
            </a:r>
            <a:r>
              <a:rPr lang="nl-NL" sz="2400" dirty="0" err="1">
                <a:latin typeface="Calibri" charset="0"/>
              </a:rPr>
              <a:t>century</a:t>
            </a:r>
            <a:r>
              <a:rPr lang="nl-NL" sz="2400" dirty="0">
                <a:latin typeface="Calibri" charset="0"/>
              </a:rPr>
              <a:t>: Latin, Dutch, French, </a:t>
            </a:r>
            <a:endParaRPr lang="nl-NL" sz="2400" dirty="0" smtClean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nl-NL" sz="2400" dirty="0">
                <a:latin typeface="Calibri" charset="0"/>
              </a:rPr>
              <a:t>	</a:t>
            </a:r>
            <a:r>
              <a:rPr lang="nl-NL" sz="2400" dirty="0" err="1" smtClean="0">
                <a:latin typeface="Calibri" charset="0"/>
              </a:rPr>
              <a:t>German</a:t>
            </a:r>
            <a:r>
              <a:rPr lang="nl-NL" sz="2400" dirty="0">
                <a:latin typeface="Calibri" charset="0"/>
              </a:rPr>
              <a:t>, </a:t>
            </a:r>
            <a:r>
              <a:rPr lang="nl-NL" sz="2400" dirty="0" err="1">
                <a:latin typeface="Calibri" charset="0"/>
              </a:rPr>
              <a:t>Italian</a:t>
            </a:r>
            <a:r>
              <a:rPr lang="nl-NL" sz="2400" dirty="0">
                <a:latin typeface="Calibri" charset="0"/>
              </a:rPr>
              <a:t>, Spanish, English, </a:t>
            </a:r>
            <a:r>
              <a:rPr lang="nl-NL" sz="2400" dirty="0" err="1">
                <a:latin typeface="Calibri" charset="0"/>
              </a:rPr>
              <a:t>Greek</a:t>
            </a:r>
            <a:endParaRPr lang="nl-NL" sz="2400" dirty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>
                <a:latin typeface="Calibri" charset="0"/>
              </a:rPr>
              <a:t>Analysis </a:t>
            </a:r>
            <a:r>
              <a:rPr lang="nl-NL" sz="2400" dirty="0" smtClean="0">
                <a:latin typeface="Calibri" charset="0"/>
              </a:rPr>
              <a:t>tools</a:t>
            </a:r>
            <a:endParaRPr lang="nl-NL" sz="2400" dirty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 err="1">
                <a:latin typeface="Calibri" charset="0"/>
              </a:rPr>
              <a:t>Visualization</a:t>
            </a:r>
            <a:r>
              <a:rPr lang="nl-NL" sz="2400" dirty="0">
                <a:latin typeface="Calibri" charset="0"/>
              </a:rPr>
              <a:t> </a:t>
            </a:r>
            <a:r>
              <a:rPr lang="nl-NL" sz="2400" dirty="0" smtClean="0">
                <a:latin typeface="Calibri" charset="0"/>
              </a:rPr>
              <a:t>tools</a:t>
            </a:r>
            <a:endParaRPr lang="nl-NL" sz="2400" dirty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 err="1">
                <a:latin typeface="Calibri" charset="0"/>
              </a:rPr>
              <a:t>Collaboratory</a:t>
            </a:r>
            <a:r>
              <a:rPr lang="nl-NL" sz="2400" dirty="0">
                <a:latin typeface="Calibri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16502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ctr"/>
            <a:r>
              <a:rPr lang="nl-NL" dirty="0" err="1">
                <a:latin typeface="Calibri" charset="0"/>
                <a:ea typeface="ＭＳ Ｐゴシック" charset="0"/>
              </a:rPr>
              <a:t>Circulation</a:t>
            </a:r>
            <a:r>
              <a:rPr lang="nl-NL" dirty="0">
                <a:latin typeface="Calibri" charset="0"/>
                <a:ea typeface="ＭＳ Ｐゴシック" charset="0"/>
              </a:rPr>
              <a:t> of Knowledge </a:t>
            </a:r>
            <a:r>
              <a:rPr lang="nl-NL" dirty="0" smtClean="0">
                <a:latin typeface="Calibri" charset="0"/>
                <a:ea typeface="ＭＳ Ｐゴシック" charset="0"/>
              </a:rPr>
              <a:t>(CKCC)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3688" y="1628800"/>
            <a:ext cx="614783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nl-NL" sz="2400" dirty="0">
                <a:latin typeface="Calibri" charset="0"/>
              </a:rPr>
              <a:t>Analysis </a:t>
            </a:r>
            <a:r>
              <a:rPr lang="nl-NL" sz="2400" dirty="0" err="1">
                <a:latin typeface="Calibri" charset="0"/>
              </a:rPr>
              <a:t>and</a:t>
            </a:r>
            <a:r>
              <a:rPr lang="nl-NL" sz="2400" dirty="0">
                <a:latin typeface="Calibri" charset="0"/>
              </a:rPr>
              <a:t> </a:t>
            </a:r>
            <a:r>
              <a:rPr lang="nl-NL" sz="2400" dirty="0" err="1">
                <a:latin typeface="Calibri" charset="0"/>
              </a:rPr>
              <a:t>Visualization</a:t>
            </a:r>
            <a:r>
              <a:rPr lang="nl-NL" sz="2400" dirty="0">
                <a:latin typeface="Calibri" charset="0"/>
              </a:rPr>
              <a:t> Targets </a:t>
            </a:r>
            <a:endParaRPr lang="nl-NL" sz="2400" dirty="0" smtClean="0">
              <a:latin typeface="Calibri" charset="0"/>
            </a:endParaRPr>
          </a:p>
          <a:p>
            <a:pPr eaLnBrk="1" hangingPunct="1"/>
            <a:endParaRPr lang="nl-NL" sz="2400" dirty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 smtClean="0">
                <a:latin typeface="Calibri" charset="0"/>
              </a:rPr>
              <a:t>Network</a:t>
            </a:r>
          </a:p>
          <a:p>
            <a:pPr marL="800100" lvl="1" indent="-342900">
              <a:buFontTx/>
              <a:buChar char="•"/>
            </a:pPr>
            <a:r>
              <a:rPr lang="nl-NL" sz="2400" dirty="0" err="1" smtClean="0">
                <a:latin typeface="Calibri" charset="0"/>
              </a:rPr>
              <a:t>based</a:t>
            </a:r>
            <a:r>
              <a:rPr lang="nl-NL" sz="2400" dirty="0" smtClean="0">
                <a:latin typeface="Calibri" charset="0"/>
              </a:rPr>
              <a:t> on </a:t>
            </a:r>
            <a:r>
              <a:rPr lang="nl-NL" sz="2400" dirty="0" err="1" smtClean="0">
                <a:latin typeface="Calibri" charset="0"/>
              </a:rPr>
              <a:t>metadata</a:t>
            </a:r>
            <a:r>
              <a:rPr lang="nl-NL" sz="2400" dirty="0" smtClean="0">
                <a:latin typeface="Calibri" charset="0"/>
              </a:rPr>
              <a:t> (</a:t>
            </a:r>
            <a:r>
              <a:rPr lang="nl-NL" sz="2400" dirty="0" err="1" smtClean="0">
                <a:latin typeface="Calibri" charset="0"/>
              </a:rPr>
              <a:t>people</a:t>
            </a:r>
            <a:r>
              <a:rPr lang="nl-NL" sz="2400" dirty="0" smtClean="0">
                <a:latin typeface="Calibri" charset="0"/>
              </a:rPr>
              <a:t>, </a:t>
            </a:r>
            <a:r>
              <a:rPr lang="nl-NL" sz="2400" dirty="0" err="1" smtClean="0">
                <a:latin typeface="Calibri" charset="0"/>
              </a:rPr>
              <a:t>places</a:t>
            </a:r>
            <a:r>
              <a:rPr lang="nl-NL" sz="2400" dirty="0" smtClean="0">
                <a:latin typeface="Calibri" charset="0"/>
              </a:rPr>
              <a:t>, data)</a:t>
            </a:r>
          </a:p>
          <a:p>
            <a:pPr lvl="1"/>
            <a:endParaRPr lang="nl-NL" sz="2400" dirty="0" smtClean="0">
              <a:latin typeface="Calibri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nl-NL" sz="2400" dirty="0" smtClean="0">
                <a:latin typeface="Calibri" charset="0"/>
              </a:rPr>
              <a:t>Content</a:t>
            </a:r>
          </a:p>
          <a:p>
            <a:pPr lvl="1"/>
            <a:r>
              <a:rPr lang="nl-NL" sz="2400" dirty="0" smtClean="0">
                <a:latin typeface="Calibri" charset="0"/>
              </a:rPr>
              <a:t>* digital </a:t>
            </a:r>
            <a:r>
              <a:rPr lang="nl-NL" sz="2400" dirty="0" err="1" smtClean="0">
                <a:latin typeface="Calibri" charset="0"/>
              </a:rPr>
              <a:t>editions</a:t>
            </a:r>
            <a:endParaRPr lang="nl-NL" sz="2400" dirty="0" smtClean="0">
              <a:latin typeface="Calibri" charset="0"/>
            </a:endParaRPr>
          </a:p>
          <a:p>
            <a:pPr lvl="1"/>
            <a:r>
              <a:rPr lang="nl-NL" sz="2400" dirty="0" smtClean="0">
                <a:latin typeface="Calibri" charset="0"/>
              </a:rPr>
              <a:t>* </a:t>
            </a:r>
            <a:r>
              <a:rPr lang="nl-NL" sz="2400" dirty="0" err="1" smtClean="0">
                <a:latin typeface="Calibri" charset="0"/>
              </a:rPr>
              <a:t>Keyword</a:t>
            </a:r>
            <a:r>
              <a:rPr lang="nl-NL" sz="2400" dirty="0" smtClean="0">
                <a:latin typeface="Calibri" charset="0"/>
              </a:rPr>
              <a:t> </a:t>
            </a:r>
            <a:r>
              <a:rPr lang="nl-NL" sz="2400" dirty="0" err="1">
                <a:latin typeface="Calibri" charset="0"/>
              </a:rPr>
              <a:t>Extraction</a:t>
            </a:r>
            <a:r>
              <a:rPr lang="nl-NL" sz="2400" dirty="0">
                <a:latin typeface="Calibri" charset="0"/>
              </a:rPr>
              <a:t> </a:t>
            </a:r>
            <a:r>
              <a:rPr lang="nl-NL" sz="2400" dirty="0" err="1">
                <a:latin typeface="Calibri" charset="0"/>
              </a:rPr>
              <a:t>and</a:t>
            </a:r>
            <a:r>
              <a:rPr lang="nl-NL" sz="2400" dirty="0">
                <a:latin typeface="Calibri" charset="0"/>
              </a:rPr>
              <a:t> Topic </a:t>
            </a:r>
            <a:r>
              <a:rPr lang="nl-NL" sz="2400" dirty="0" err="1">
                <a:latin typeface="Calibri" charset="0"/>
              </a:rPr>
              <a:t>Modelling</a:t>
            </a:r>
            <a:endParaRPr lang="nl-NL" sz="2400" dirty="0">
              <a:latin typeface="Calibri" charset="0"/>
            </a:endParaRPr>
          </a:p>
          <a:p>
            <a:pPr lvl="1"/>
            <a:r>
              <a:rPr lang="nl-NL" sz="2400" dirty="0" smtClean="0">
                <a:latin typeface="Calibri" charset="0"/>
              </a:rPr>
              <a:t>* Concept </a:t>
            </a:r>
            <a:r>
              <a:rPr lang="nl-NL" sz="2400" dirty="0" err="1" smtClean="0">
                <a:latin typeface="Calibri" charset="0"/>
              </a:rPr>
              <a:t>Modelling</a:t>
            </a:r>
            <a:endParaRPr lang="nl-NL" sz="2400" dirty="0" smtClean="0">
              <a:latin typeface="Calibri" charset="0"/>
            </a:endParaRPr>
          </a:p>
          <a:p>
            <a:pPr lvl="1"/>
            <a:endParaRPr lang="nl-NL" sz="2400" dirty="0" smtClean="0">
              <a:latin typeface="Calibri" charset="0"/>
            </a:endParaRPr>
          </a:p>
          <a:p>
            <a:pPr lvl="1"/>
            <a:r>
              <a:rPr lang="nl-NL" sz="2400" dirty="0" smtClean="0">
                <a:solidFill>
                  <a:srgbClr val="D70044"/>
                </a:solidFill>
                <a:latin typeface="Calibri" charset="0"/>
              </a:rPr>
              <a:t>http://</a:t>
            </a:r>
            <a:r>
              <a:rPr lang="nl-NL" sz="2400" dirty="0" err="1" smtClean="0">
                <a:solidFill>
                  <a:srgbClr val="D70044"/>
                </a:solidFill>
                <a:latin typeface="Calibri" charset="0"/>
              </a:rPr>
              <a:t>ckcc.huygens.knaw.nl</a:t>
            </a:r>
            <a:endParaRPr lang="nl-NL" sz="2400" dirty="0">
              <a:solidFill>
                <a:srgbClr val="D70044"/>
              </a:solidFill>
              <a:latin typeface="Calibri" charset="0"/>
            </a:endParaRPr>
          </a:p>
          <a:p>
            <a:pPr lvl="1"/>
            <a:endParaRPr lang="nl-NL" sz="24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86699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Descartes to Mersenne (Paris)</a:t>
            </a:r>
            <a:r>
              <a:rPr lang="en-US" dirty="0" err="1" smtClean="0"/>
              <a:t>Endegeest</a:t>
            </a:r>
            <a:r>
              <a:rPr lang="en-US" dirty="0" smtClean="0"/>
              <a:t>, 27 May 1641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1" y="2060848"/>
            <a:ext cx="9144000" cy="404055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50186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Descartes’ Correspondence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71800" y="1988840"/>
            <a:ext cx="5688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750 letters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letters from Descartes:	</a:t>
            </a:r>
            <a:r>
              <a:rPr lang="en-US" sz="2400" dirty="0" smtClean="0"/>
              <a:t>570    </a:t>
            </a:r>
            <a:r>
              <a:rPr lang="en-US" sz="2400" dirty="0"/>
              <a:t>(76%)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letters to Descartes:		180    (24%)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4" y="1556792"/>
            <a:ext cx="2390017" cy="366754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72072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Descartes’ Correspondence: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27784" y="1988840"/>
            <a:ext cx="61926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Manuscript</a:t>
            </a:r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utograph </a:t>
            </a:r>
            <a:r>
              <a:rPr lang="en-US" sz="2400" dirty="0"/>
              <a:t>letters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anuscript </a:t>
            </a:r>
            <a:r>
              <a:rPr lang="en-US" sz="2400" dirty="0"/>
              <a:t>drafts and copies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Printed</a:t>
            </a:r>
            <a:r>
              <a:rPr lang="en-US" sz="24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Letters</a:t>
            </a:r>
            <a:r>
              <a:rPr lang="en-US" sz="2400" dirty="0"/>
              <a:t>		</a:t>
            </a:r>
            <a:r>
              <a:rPr lang="en-US" sz="2400" dirty="0" smtClean="0"/>
              <a:t> (</a:t>
            </a:r>
            <a:r>
              <a:rPr lang="en-US" sz="2400" dirty="0"/>
              <a:t>Clerselier, </a:t>
            </a:r>
            <a:r>
              <a:rPr lang="en-US" sz="2400" i="1" dirty="0" err="1" smtClean="0"/>
              <a:t>Lettres</a:t>
            </a:r>
            <a:r>
              <a:rPr lang="en-US" sz="2400" i="1" dirty="0" smtClean="0"/>
              <a:t>, 17</a:t>
            </a:r>
            <a:r>
              <a:rPr lang="en-US" sz="2400" i="1" baseline="30000" dirty="0" smtClean="0"/>
              <a:t>th</a:t>
            </a:r>
            <a:r>
              <a:rPr lang="en-US" sz="2400" i="1" dirty="0" smtClean="0"/>
              <a:t> c.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Testimonia</a:t>
            </a:r>
            <a:r>
              <a:rPr lang="en-US" sz="2400" dirty="0"/>
              <a:t>	</a:t>
            </a:r>
            <a:r>
              <a:rPr lang="en-US" sz="2400" dirty="0" smtClean="0"/>
              <a:t> (</a:t>
            </a:r>
            <a:r>
              <a:rPr lang="en-US" sz="2400" dirty="0" err="1"/>
              <a:t>Baillet</a:t>
            </a:r>
            <a:r>
              <a:rPr lang="en-US" sz="2400" dirty="0"/>
              <a:t>, </a:t>
            </a:r>
            <a:r>
              <a:rPr lang="en-US" sz="2400" i="1" dirty="0" smtClean="0"/>
              <a:t>Vie de Descartes</a:t>
            </a:r>
            <a:r>
              <a:rPr lang="en-US" sz="2400" dirty="0" smtClean="0"/>
              <a:t>, 											1691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97089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Descartes’ Correspondence: Sources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="" val="774000677"/>
              </p:ext>
            </p:extLst>
          </p:nvPr>
        </p:nvGraphicFramePr>
        <p:xfrm>
          <a:off x="1907704" y="1524000"/>
          <a:ext cx="6196013" cy="4114800"/>
        </p:xfrm>
        <a:graphic>
          <a:graphicData uri="http://schemas.openxmlformats.org/presentationml/2006/ole">
            <p:oleObj spid="_x0000_s1029" name="Chart" r:id="rId3" imgW="4982760" imgH="3300480" progId="MSGraph.Chart.8">
              <p:embed followColorScheme="full"/>
            </p:oleObj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30099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36104"/>
          </a:xfrm>
        </p:spPr>
        <p:txBody>
          <a:bodyPr/>
          <a:lstStyle/>
          <a:p>
            <a:pPr algn="ctr"/>
            <a:r>
              <a:rPr lang="en-US" dirty="0" smtClean="0"/>
              <a:t>Editions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8615" y="1417638"/>
            <a:ext cx="671384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solidFill>
                  <a:srgbClr val="D70044"/>
                </a:solidFill>
              </a:rPr>
              <a:t>Lettres</a:t>
            </a:r>
            <a:r>
              <a:rPr lang="en-US" sz="2000" i="1" dirty="0" smtClean="0">
                <a:solidFill>
                  <a:srgbClr val="D70044"/>
                </a:solidFill>
              </a:rPr>
              <a:t> de </a:t>
            </a:r>
            <a:r>
              <a:rPr lang="en-US" sz="2000" i="1" dirty="0" err="1" smtClean="0">
                <a:solidFill>
                  <a:srgbClr val="D70044"/>
                </a:solidFill>
              </a:rPr>
              <a:t>Mr</a:t>
            </a:r>
            <a:r>
              <a:rPr lang="en-US" sz="2000" i="1" dirty="0" smtClean="0">
                <a:solidFill>
                  <a:srgbClr val="D70044"/>
                </a:solidFill>
              </a:rPr>
              <a:t> Descartes</a:t>
            </a:r>
            <a:r>
              <a:rPr lang="en-US" sz="2000" dirty="0" smtClean="0"/>
              <a:t>, 3 </a:t>
            </a:r>
            <a:r>
              <a:rPr lang="en-US" sz="2000" dirty="0" err="1" smtClean="0"/>
              <a:t>vols</a:t>
            </a:r>
            <a:r>
              <a:rPr lang="en-US" sz="2000" dirty="0" smtClean="0"/>
              <a:t>, Paris, 1657–1667. </a:t>
            </a:r>
          </a:p>
          <a:p>
            <a:r>
              <a:rPr lang="en-US" sz="2000" dirty="0" smtClean="0"/>
              <a:t>Claude Clerselier.</a:t>
            </a:r>
          </a:p>
          <a:p>
            <a:endParaRPr lang="en-US" sz="2000" dirty="0" smtClean="0"/>
          </a:p>
          <a:p>
            <a:r>
              <a:rPr lang="en-US" sz="2000" i="1" dirty="0" err="1" smtClean="0">
                <a:solidFill>
                  <a:srgbClr val="D70044"/>
                </a:solidFill>
              </a:rPr>
              <a:t>Œuvres</a:t>
            </a:r>
            <a:r>
              <a:rPr lang="en-US" sz="2000" i="1" dirty="0" smtClean="0">
                <a:solidFill>
                  <a:srgbClr val="D70044"/>
                </a:solidFill>
              </a:rPr>
              <a:t> de Descartes</a:t>
            </a:r>
            <a:r>
              <a:rPr lang="en-US" sz="2000" dirty="0" smtClean="0"/>
              <a:t>, 11 </a:t>
            </a:r>
            <a:r>
              <a:rPr lang="en-US" sz="2000" dirty="0" err="1" smtClean="0"/>
              <a:t>vols</a:t>
            </a:r>
            <a:r>
              <a:rPr lang="en-US" sz="2000" dirty="0" smtClean="0"/>
              <a:t>, Paris 1897–1913. </a:t>
            </a:r>
          </a:p>
          <a:p>
            <a:r>
              <a:rPr lang="en-US" sz="2000" dirty="0" smtClean="0"/>
              <a:t>Charles Adam &amp; Paul Tannery.</a:t>
            </a:r>
          </a:p>
          <a:p>
            <a:r>
              <a:rPr lang="en-US" sz="2000" dirty="0" smtClean="0"/>
              <a:t>Letters in </a:t>
            </a:r>
            <a:r>
              <a:rPr lang="en-US" sz="2000" dirty="0" err="1" smtClean="0"/>
              <a:t>vols</a:t>
            </a:r>
            <a:r>
              <a:rPr lang="en-US" sz="2000" dirty="0" smtClean="0"/>
              <a:t> 1–5, 10.</a:t>
            </a:r>
          </a:p>
          <a:p>
            <a:r>
              <a:rPr lang="en-US" sz="2000" dirty="0" smtClean="0"/>
              <a:t>Reprinted with additions</a:t>
            </a:r>
            <a:r>
              <a:rPr lang="en-US" sz="2000" dirty="0"/>
              <a:t> </a:t>
            </a:r>
            <a:r>
              <a:rPr lang="en-US" sz="2000" dirty="0" smtClean="0"/>
              <a:t>and corrections, 1964–1971.</a:t>
            </a:r>
          </a:p>
          <a:p>
            <a:r>
              <a:rPr lang="en-US" sz="2000" dirty="0" smtClean="0"/>
              <a:t>Pocket edition in 1996.</a:t>
            </a:r>
          </a:p>
          <a:p>
            <a:endParaRPr lang="en-US" sz="2000" dirty="0" smtClean="0"/>
          </a:p>
          <a:p>
            <a:r>
              <a:rPr lang="en-US" sz="2000" i="1" dirty="0" err="1" smtClean="0">
                <a:solidFill>
                  <a:srgbClr val="D70044"/>
                </a:solidFill>
              </a:rPr>
              <a:t>Correspondance</a:t>
            </a:r>
            <a:r>
              <a:rPr lang="en-US" sz="2000" i="1" dirty="0" smtClean="0">
                <a:solidFill>
                  <a:srgbClr val="D70044"/>
                </a:solidFill>
              </a:rPr>
              <a:t> de Descartes</a:t>
            </a:r>
            <a:r>
              <a:rPr lang="en-US" sz="2000" dirty="0" smtClean="0"/>
              <a:t>, 8 </a:t>
            </a:r>
            <a:r>
              <a:rPr lang="en-US" sz="2000" dirty="0" err="1" smtClean="0"/>
              <a:t>vols</a:t>
            </a:r>
            <a:r>
              <a:rPr lang="en-US" sz="2000" dirty="0" smtClean="0"/>
              <a:t>, Paris, 1936–1963.</a:t>
            </a:r>
          </a:p>
          <a:p>
            <a:r>
              <a:rPr lang="en-US" sz="2000" dirty="0" smtClean="0"/>
              <a:t>Charles Adam &amp; Gérard Milhaud.</a:t>
            </a:r>
          </a:p>
          <a:p>
            <a:endParaRPr lang="en-US" sz="2000" dirty="0"/>
          </a:p>
          <a:p>
            <a:r>
              <a:rPr lang="en-US" sz="2000" i="1" dirty="0" err="1">
                <a:solidFill>
                  <a:srgbClr val="D70044"/>
                </a:solidFill>
              </a:rPr>
              <a:t>Œuvres</a:t>
            </a:r>
            <a:r>
              <a:rPr lang="en-US" sz="2000" i="1" dirty="0">
                <a:solidFill>
                  <a:srgbClr val="D70044"/>
                </a:solidFill>
              </a:rPr>
              <a:t> </a:t>
            </a:r>
            <a:r>
              <a:rPr lang="en-US" sz="2000" i="1" dirty="0" err="1" smtClean="0">
                <a:solidFill>
                  <a:srgbClr val="D70044"/>
                </a:solidFill>
              </a:rPr>
              <a:t>Complètes</a:t>
            </a:r>
            <a:r>
              <a:rPr lang="en-US" sz="2000" dirty="0" smtClean="0"/>
              <a:t>, electronic edition, 2001. [AT]</a:t>
            </a:r>
          </a:p>
          <a:p>
            <a:r>
              <a:rPr lang="en-US" sz="2000" dirty="0" smtClean="0"/>
              <a:t>André </a:t>
            </a:r>
            <a:r>
              <a:rPr lang="en-US" sz="2000" dirty="0" err="1" smtClean="0"/>
              <a:t>Gombay</a:t>
            </a:r>
            <a:r>
              <a:rPr lang="en-US" sz="2000" dirty="0" smtClean="0"/>
              <a:t> et al. </a:t>
            </a:r>
            <a:r>
              <a:rPr lang="en-US" sz="2000" dirty="0" err="1" smtClean="0"/>
              <a:t>InteLex</a:t>
            </a:r>
            <a:r>
              <a:rPr lang="en-US" sz="2000" dirty="0" smtClean="0"/>
              <a:t> Past Masters.</a:t>
            </a:r>
            <a:endParaRPr lang="en-US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978121684"/>
      </p:ext>
    </p:extLst>
  </p:cSld>
  <p:clrMapOvr>
    <a:masterClrMapping/>
  </p:clrMapOvr>
</p:sld>
</file>

<file path=ppt/theme/theme1.xml><?xml version="1.0" encoding="utf-8"?>
<a:theme xmlns:a="http://schemas.openxmlformats.org/drawingml/2006/main" name="UU template02">
  <a:themeElements>
    <a:clrScheme name="Aangepast 3">
      <a:dk1>
        <a:sysClr val="windowText" lastClr="000000"/>
      </a:dk1>
      <a:lt1>
        <a:sysClr val="window" lastClr="FFFFFF"/>
      </a:lt1>
      <a:dk2>
        <a:srgbClr val="F4CE00"/>
      </a:dk2>
      <a:lt2>
        <a:srgbClr val="DC2E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512E6602B55C4193084BB9D521ACB2" ma:contentTypeVersion="1" ma:contentTypeDescription="Een nieuw document maken." ma:contentTypeScope="" ma:versionID="8cd78d945bd4a81dc412bd28e4bfdf0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006e98299f7278f1b16452afcf7c561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Begindatum van de planning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Einddatum van de planning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B4F6D656-73B5-4725-969F-A35F67CDC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E5BFE3D-1693-4FBC-877C-F666E969AC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453127-BC0B-492B-AB29-3A0F0135E7A3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UU template02</Template>
  <TotalTime>0</TotalTime>
  <Words>464</Words>
  <Application>Microsoft Office PowerPoint</Application>
  <PresentationFormat>On-screen Show (4:3)</PresentationFormat>
  <Paragraphs>122</Paragraphs>
  <Slides>12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UU template02</vt:lpstr>
      <vt:lpstr>Chart</vt:lpstr>
      <vt:lpstr>Descartes’ Correspondence in Digital Format</vt:lpstr>
      <vt:lpstr>Circulation of Knowledge and Learned Practices</vt:lpstr>
      <vt:lpstr>Circulation of Knowledge (CKCC)</vt:lpstr>
      <vt:lpstr>Circulation of Knowledge (CKCC)</vt:lpstr>
      <vt:lpstr>Descartes to Mersenne (Paris)Endegeest, 27 May 1641</vt:lpstr>
      <vt:lpstr>Descartes’ Correspondence</vt:lpstr>
      <vt:lpstr>Descartes’ Correspondence: Sources</vt:lpstr>
      <vt:lpstr>Descartes’ Correspondence: Sources</vt:lpstr>
      <vt:lpstr>Editions</vt:lpstr>
      <vt:lpstr>Digital Edition for CKCC</vt:lpstr>
      <vt:lpstr>Desired TEI Encoding (metadata)</vt:lpstr>
      <vt:lpstr>Desired TEI Encoding (body)</vt:lpstr>
    </vt:vector>
  </TitlesOfParts>
  <Company>Utrecht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3</dc:title>
  <dc:creator>peele102</dc:creator>
  <cp:lastModifiedBy>JeannetteH</cp:lastModifiedBy>
  <cp:revision>10</cp:revision>
  <dcterms:created xsi:type="dcterms:W3CDTF">2012-02-22T15:20:45Z</dcterms:created>
  <dcterms:modified xsi:type="dcterms:W3CDTF">2012-02-23T11:00:09Z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